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fif>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14C72-8DF5-47A4-8FAC-4AF6CEFE77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C41A7A05-10F8-4DAF-99EA-1DD9D27363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18F19B5-327E-48FA-A260-F24695659481}"/>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5" name="Footer Placeholder 4">
            <a:extLst>
              <a:ext uri="{FF2B5EF4-FFF2-40B4-BE49-F238E27FC236}">
                <a16:creationId xmlns:a16="http://schemas.microsoft.com/office/drawing/2014/main" id="{9AB537B4-C05D-4DCC-92EE-A41D834B285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B0C0D06-E309-497A-B55B-9296F9361AC1}"/>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2164638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1C7509-CFAE-4803-AB5C-B8BD4FDEF03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3ACCC72-C307-4D4A-89B4-774608FF07D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20E5F9D-F39A-40A7-8574-073E436645E5}"/>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5" name="Footer Placeholder 4">
            <a:extLst>
              <a:ext uri="{FF2B5EF4-FFF2-40B4-BE49-F238E27FC236}">
                <a16:creationId xmlns:a16="http://schemas.microsoft.com/office/drawing/2014/main" id="{490D53B1-1957-418A-858C-67349844A2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80CAF50-F123-4CCE-8F9E-90E295FB8ADD}"/>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21880598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1EB50D-1FA8-4EDB-8BA8-0FD3A6C13B1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AA783BF-2592-4A92-8653-A7F4B0D54E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0F6149A-1889-40B0-A096-24F6885EB4E7}"/>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5" name="Footer Placeholder 4">
            <a:extLst>
              <a:ext uri="{FF2B5EF4-FFF2-40B4-BE49-F238E27FC236}">
                <a16:creationId xmlns:a16="http://schemas.microsoft.com/office/drawing/2014/main" id="{42D441D7-FA8A-4F77-8809-C5B94FD5523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E8F32E-6405-4709-A0E9-2BD71018BC65}"/>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24841388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D7D93-572B-4DCE-A3C8-9DFD4002166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41CAC4C-0F14-4FD4-85CA-48FD75E7CCA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FE1AC4D-2CE7-4807-85AA-DCEED72C2AEB}"/>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5" name="Footer Placeholder 4">
            <a:extLst>
              <a:ext uri="{FF2B5EF4-FFF2-40B4-BE49-F238E27FC236}">
                <a16:creationId xmlns:a16="http://schemas.microsoft.com/office/drawing/2014/main" id="{B78F1E09-F07D-4CA7-8969-0F7F89A7E5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2D6607E-4DE1-4786-A88F-9B8518C001F1}"/>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34551670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9FFE1-E23C-4F25-B064-58B7FE4F16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4B05FA6-A5F2-44AD-9A9A-C577AB9E08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F242D2-491A-4C5A-8C95-411B288C0935}"/>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5" name="Footer Placeholder 4">
            <a:extLst>
              <a:ext uri="{FF2B5EF4-FFF2-40B4-BE49-F238E27FC236}">
                <a16:creationId xmlns:a16="http://schemas.microsoft.com/office/drawing/2014/main" id="{49A40026-11EF-4DA3-B96F-198CD7B677E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52ED4C5-21F3-444F-939B-53493C42529E}"/>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3898556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63F3EA-958A-4D20-AFA6-B44586AC24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1BF774A-A387-4231-98DF-23D40D4AC5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14CCEB1A-0F34-4B25-977C-0A80F6D714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24021F67-EB7C-4337-88B1-111F84D5C921}"/>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6" name="Footer Placeholder 5">
            <a:extLst>
              <a:ext uri="{FF2B5EF4-FFF2-40B4-BE49-F238E27FC236}">
                <a16:creationId xmlns:a16="http://schemas.microsoft.com/office/drawing/2014/main" id="{E082D54C-C248-49D8-A07F-CADE6C5E2BC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80843BE-DE9A-4AF5-9B25-0CB2027DA4D1}"/>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18789033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3B668-5B44-46DB-A034-799997DB7D2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ABB5CA1-10DA-43CD-AFE5-0773AF3F92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EA9B6A4-9393-4A23-9FFC-B626FC8870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AAA3CA7-0F65-4BD1-833E-888D6CBB54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B2B88B4-0D10-496C-AC50-57198B91C1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C0F63C2-1081-4EE9-AB1B-248BB0973BD3}"/>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8" name="Footer Placeholder 7">
            <a:extLst>
              <a:ext uri="{FF2B5EF4-FFF2-40B4-BE49-F238E27FC236}">
                <a16:creationId xmlns:a16="http://schemas.microsoft.com/office/drawing/2014/main" id="{CD03A980-E568-48AF-AC93-F662345E938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B5C62CE-D2E1-492A-9BD1-7C8EDE06A6B2}"/>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41707316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62E80-6110-4C0A-B5C5-0151FA75A23F}"/>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0A658CC-1F43-410F-A64A-0A6D851D7A41}"/>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4" name="Footer Placeholder 3">
            <a:extLst>
              <a:ext uri="{FF2B5EF4-FFF2-40B4-BE49-F238E27FC236}">
                <a16:creationId xmlns:a16="http://schemas.microsoft.com/office/drawing/2014/main" id="{25C682CF-7A48-430F-9BDB-E70188C75E5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D29696C-6A48-48FB-9E85-9D406A76E089}"/>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3473325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1B506F9-C3E5-4B31-8892-E1F0EB7A390F}"/>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3" name="Footer Placeholder 2">
            <a:extLst>
              <a:ext uri="{FF2B5EF4-FFF2-40B4-BE49-F238E27FC236}">
                <a16:creationId xmlns:a16="http://schemas.microsoft.com/office/drawing/2014/main" id="{E56FF1C9-B641-4C4C-A87B-7D2563235D73}"/>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32428308-BF9D-459F-9C7D-F87AD92094B5}"/>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138702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A23B7-D660-448C-80E5-6F2B5F5262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F6DBD00-2079-4B42-BF89-76D71BA664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1CC1299-FBF7-40B3-B6A9-4F244E1157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8EA542-2178-40B1-BB98-47BC9CA916D8}"/>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6" name="Footer Placeholder 5">
            <a:extLst>
              <a:ext uri="{FF2B5EF4-FFF2-40B4-BE49-F238E27FC236}">
                <a16:creationId xmlns:a16="http://schemas.microsoft.com/office/drawing/2014/main" id="{B9CAD06E-AF84-4864-A43C-FDD014338BA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CF8241C-E6B0-4385-A152-6755E3406392}"/>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3536990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969A5-29B6-46B7-9DB9-6F40597405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295D7B6-ED83-4216-A335-57307989D6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820A792-64B9-4ECE-9ECE-9DAAFFEDB7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52DBA2-0D0A-4596-8772-4FFC9522AD98}"/>
              </a:ext>
            </a:extLst>
          </p:cNvPr>
          <p:cNvSpPr>
            <a:spLocks noGrp="1"/>
          </p:cNvSpPr>
          <p:nvPr>
            <p:ph type="dt" sz="half" idx="10"/>
          </p:nvPr>
        </p:nvSpPr>
        <p:spPr/>
        <p:txBody>
          <a:bodyPr/>
          <a:lstStyle/>
          <a:p>
            <a:fld id="{3D556601-8B95-43C9-981C-B71F95C0FAD3}" type="datetimeFigureOut">
              <a:rPr lang="en-IN" smtClean="0"/>
              <a:t>15-03-2021</a:t>
            </a:fld>
            <a:endParaRPr lang="en-IN"/>
          </a:p>
        </p:txBody>
      </p:sp>
      <p:sp>
        <p:nvSpPr>
          <p:cNvPr id="6" name="Footer Placeholder 5">
            <a:extLst>
              <a:ext uri="{FF2B5EF4-FFF2-40B4-BE49-F238E27FC236}">
                <a16:creationId xmlns:a16="http://schemas.microsoft.com/office/drawing/2014/main" id="{02A3E407-44D9-4EB3-92BE-EBFF0E8975A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49DC749-DF72-4558-80DF-EFB55AB95D0F}"/>
              </a:ext>
            </a:extLst>
          </p:cNvPr>
          <p:cNvSpPr>
            <a:spLocks noGrp="1"/>
          </p:cNvSpPr>
          <p:nvPr>
            <p:ph type="sldNum" sz="quarter" idx="12"/>
          </p:nvPr>
        </p:nvSpPr>
        <p:spPr/>
        <p:txBody>
          <a:bodyPr/>
          <a:lstStyle/>
          <a:p>
            <a:fld id="{1FF7D309-07FE-415D-9DD5-1885D6235358}" type="slidenum">
              <a:rPr lang="en-IN" smtClean="0"/>
              <a:t>‹#›</a:t>
            </a:fld>
            <a:endParaRPr lang="en-IN"/>
          </a:p>
        </p:txBody>
      </p:sp>
    </p:spTree>
    <p:extLst>
      <p:ext uri="{BB962C8B-B14F-4D97-AF65-F5344CB8AC3E}">
        <p14:creationId xmlns:p14="http://schemas.microsoft.com/office/powerpoint/2010/main" val="33546185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5FF361D-9ECB-46C9-95C1-D5A4342BE8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6316CB2-DB65-483D-A19A-2650A42418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8D50F28-ECD5-4BB0-9002-9602BCEDAD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556601-8B95-43C9-981C-B71F95C0FAD3}" type="datetimeFigureOut">
              <a:rPr lang="en-IN" smtClean="0"/>
              <a:t>15-03-2021</a:t>
            </a:fld>
            <a:endParaRPr lang="en-IN"/>
          </a:p>
        </p:txBody>
      </p:sp>
      <p:sp>
        <p:nvSpPr>
          <p:cNvPr id="5" name="Footer Placeholder 4">
            <a:extLst>
              <a:ext uri="{FF2B5EF4-FFF2-40B4-BE49-F238E27FC236}">
                <a16:creationId xmlns:a16="http://schemas.microsoft.com/office/drawing/2014/main" id="{A99A89AC-1E56-418F-8FE1-A35712066B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8F70888-21B5-4C12-A70B-33A561880FF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F7D309-07FE-415D-9DD5-1885D6235358}" type="slidenum">
              <a:rPr lang="en-IN" smtClean="0"/>
              <a:t>‹#›</a:t>
            </a:fld>
            <a:endParaRPr lang="en-IN"/>
          </a:p>
        </p:txBody>
      </p:sp>
    </p:spTree>
    <p:extLst>
      <p:ext uri="{BB962C8B-B14F-4D97-AF65-F5344CB8AC3E}">
        <p14:creationId xmlns:p14="http://schemas.microsoft.com/office/powerpoint/2010/main" val="21105591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fif"/><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plasmacomp.com/blogs/5-reasons-why-htm5-is-the-future-of-web-design" TargetMode="External"/><Relationship Id="rId2" Type="http://schemas.openxmlformats.org/officeDocument/2006/relationships/hyperlink" Target="https://www.plasmacomp.com/blogs/the-process-of-launching-a-successful-web-app-development-project" TargetMode="External"/><Relationship Id="rId1" Type="http://schemas.openxmlformats.org/officeDocument/2006/relationships/slideLayout" Target="../slideLayouts/slideLayout2.xml"/><Relationship Id="rId5" Type="http://schemas.openxmlformats.org/officeDocument/2006/relationships/hyperlink" Target="http://www.w3schools.com/html/" TargetMode="External"/><Relationship Id="rId4" Type="http://schemas.openxmlformats.org/officeDocument/2006/relationships/hyperlink" Target="http://www.w3schools.com/cs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www.smartsites.com/blog/familiarize-sizing-css-layout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2FEE9C-005E-41CB-9C87-4B6CA353C20C}"/>
              </a:ext>
            </a:extLst>
          </p:cNvPr>
          <p:cNvSpPr>
            <a:spLocks noGrp="1"/>
          </p:cNvSpPr>
          <p:nvPr>
            <p:ph type="title"/>
          </p:nvPr>
        </p:nvSpPr>
        <p:spPr/>
        <p:txBody>
          <a:bodyPr>
            <a:normAutofit fontScale="90000"/>
          </a:bodyPr>
          <a:lstStyle/>
          <a:p>
            <a:br>
              <a:rPr lang="en-US" dirty="0"/>
            </a:br>
            <a:br>
              <a:rPr lang="en-IN" dirty="0"/>
            </a:br>
            <a:br>
              <a:rPr lang="en-IN" dirty="0"/>
            </a:br>
            <a:br>
              <a:rPr lang="en-IN" dirty="0"/>
            </a:br>
            <a:br>
              <a:rPr lang="en-IN" dirty="0"/>
            </a:br>
            <a:br>
              <a:rPr lang="en-IN" dirty="0"/>
            </a:br>
            <a:endParaRPr lang="en-IN" dirty="0"/>
          </a:p>
        </p:txBody>
      </p:sp>
      <p:pic>
        <p:nvPicPr>
          <p:cNvPr id="12" name="Content Placeholder 11">
            <a:extLst>
              <a:ext uri="{FF2B5EF4-FFF2-40B4-BE49-F238E27FC236}">
                <a16:creationId xmlns:a16="http://schemas.microsoft.com/office/drawing/2014/main" id="{FC26B1C1-DB98-4964-BAA6-200D3ACEC998}"/>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4462" r="14462"/>
          <a:stretch/>
        </p:blipFill>
        <p:spPr/>
      </p:pic>
      <p:sp>
        <p:nvSpPr>
          <p:cNvPr id="13" name="Text Placeholder 12">
            <a:extLst>
              <a:ext uri="{FF2B5EF4-FFF2-40B4-BE49-F238E27FC236}">
                <a16:creationId xmlns:a16="http://schemas.microsoft.com/office/drawing/2014/main" id="{959C4CD7-CAA5-43A8-B43D-11A25C8B1B3C}"/>
              </a:ext>
            </a:extLst>
          </p:cNvPr>
          <p:cNvSpPr>
            <a:spLocks noGrp="1"/>
          </p:cNvSpPr>
          <p:nvPr>
            <p:ph type="body" sz="half" idx="2"/>
          </p:nvPr>
        </p:nvSpPr>
        <p:spPr/>
        <p:txBody>
          <a:bodyPr>
            <a:normAutofit fontScale="92500" lnSpcReduction="20000"/>
          </a:bodyPr>
          <a:lstStyle/>
          <a:p>
            <a:pPr algn="ctr"/>
            <a:r>
              <a:rPr lang="en-US" sz="4400" dirty="0">
                <a:solidFill>
                  <a:srgbClr val="002060"/>
                </a:solidFill>
              </a:rPr>
              <a:t>Restaurant management </a:t>
            </a:r>
          </a:p>
          <a:p>
            <a:endParaRPr lang="en-US" sz="2400" dirty="0">
              <a:solidFill>
                <a:srgbClr val="002060"/>
              </a:solidFill>
            </a:endParaRPr>
          </a:p>
          <a:p>
            <a:endParaRPr lang="en-US" sz="2400" dirty="0">
              <a:solidFill>
                <a:srgbClr val="002060"/>
              </a:solidFill>
            </a:endParaRPr>
          </a:p>
          <a:p>
            <a:endParaRPr lang="en-US" sz="2400" dirty="0">
              <a:solidFill>
                <a:srgbClr val="002060"/>
              </a:solidFill>
            </a:endParaRPr>
          </a:p>
          <a:p>
            <a:endParaRPr lang="en-US" sz="2400" dirty="0">
              <a:solidFill>
                <a:srgbClr val="002060"/>
              </a:solidFill>
            </a:endParaRPr>
          </a:p>
          <a:p>
            <a:endParaRPr lang="en-US" sz="2400" dirty="0">
              <a:solidFill>
                <a:srgbClr val="002060"/>
              </a:solidFill>
            </a:endParaRPr>
          </a:p>
          <a:p>
            <a:pPr algn="ctr"/>
            <a:r>
              <a:rPr lang="en-US" sz="2400" dirty="0">
                <a:solidFill>
                  <a:srgbClr val="002060"/>
                </a:solidFill>
              </a:rPr>
              <a:t>Submitted by:</a:t>
            </a:r>
          </a:p>
          <a:p>
            <a:pPr algn="ctr"/>
            <a:r>
              <a:rPr lang="en-US" sz="2400" dirty="0">
                <a:solidFill>
                  <a:srgbClr val="002060"/>
                </a:solidFill>
              </a:rPr>
              <a:t>Submitted to:</a:t>
            </a:r>
            <a:endParaRPr lang="en-IN" sz="2400" dirty="0">
              <a:solidFill>
                <a:srgbClr val="002060"/>
              </a:solidFill>
            </a:endParaRPr>
          </a:p>
        </p:txBody>
      </p:sp>
    </p:spTree>
    <p:extLst>
      <p:ext uri="{BB962C8B-B14F-4D97-AF65-F5344CB8AC3E}">
        <p14:creationId xmlns:p14="http://schemas.microsoft.com/office/powerpoint/2010/main" val="42228796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96042-FB39-452C-B181-580347A8C232}"/>
              </a:ext>
            </a:extLst>
          </p:cNvPr>
          <p:cNvSpPr>
            <a:spLocks noGrp="1"/>
          </p:cNvSpPr>
          <p:nvPr>
            <p:ph type="title"/>
          </p:nvPr>
        </p:nvSpPr>
        <p:spPr/>
        <p:txBody>
          <a:bodyPr/>
          <a:lstStyle/>
          <a:p>
            <a:r>
              <a:rPr lang="en-US" dirty="0">
                <a:solidFill>
                  <a:srgbClr val="002060"/>
                </a:solidFill>
              </a:rPr>
              <a:t>Project screenshots</a:t>
            </a:r>
            <a:endParaRPr lang="en-IN" dirty="0">
              <a:solidFill>
                <a:srgbClr val="002060"/>
              </a:solidFill>
            </a:endParaRPr>
          </a:p>
        </p:txBody>
      </p:sp>
      <p:pic>
        <p:nvPicPr>
          <p:cNvPr id="4" name="Content Placeholder 3">
            <a:extLst>
              <a:ext uri="{FF2B5EF4-FFF2-40B4-BE49-F238E27FC236}">
                <a16:creationId xmlns:a16="http://schemas.microsoft.com/office/drawing/2014/main" id="{47344625-5CE7-4175-9CF3-6484FD2BE4C6}"/>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31335961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5BC4DB0-2136-4AB7-B920-B390BE453961}"/>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227971" y="1968734"/>
            <a:ext cx="5736058" cy="4065120"/>
          </a:xfrm>
          <a:prstGeom prst="rect">
            <a:avLst/>
          </a:prstGeom>
          <a:noFill/>
          <a:ln>
            <a:noFill/>
          </a:ln>
        </p:spPr>
      </p:pic>
    </p:spTree>
    <p:extLst>
      <p:ext uri="{BB962C8B-B14F-4D97-AF65-F5344CB8AC3E}">
        <p14:creationId xmlns:p14="http://schemas.microsoft.com/office/powerpoint/2010/main" val="18147327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56A79023-435A-40FA-8291-F3F39F47B21A}"/>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36005478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D49B954-6E10-4467-86A6-85549CA3694F}"/>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196888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DF0468F1-D1ED-4AED-B4D6-0214E2414D10}"/>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2097804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3A9CC17-2C68-41A7-9B95-2376F9BF4672}"/>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37803366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EE71D-D6A9-47DE-836F-16D174EBEE62}"/>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40049145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ED53820-FC26-48C2-A877-F996972C3ECA}"/>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9313758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9A075A89-656F-4D8A-8775-6BB9CEB7FB9B}"/>
              </a:ext>
            </a:extLst>
          </p:cNvPr>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9813660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8575D60-F45C-453A-9B98-05EC0A9A92AF}"/>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8823085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FCFD46-F91C-48D5-BD05-B609AB8D30DB}"/>
              </a:ext>
            </a:extLst>
          </p:cNvPr>
          <p:cNvSpPr>
            <a:spLocks noGrp="1"/>
          </p:cNvSpPr>
          <p:nvPr>
            <p:ph type="title"/>
          </p:nvPr>
        </p:nvSpPr>
        <p:spPr>
          <a:xfrm>
            <a:off x="838200" y="365126"/>
            <a:ext cx="10515600" cy="974148"/>
          </a:xfrm>
        </p:spPr>
        <p:txBody>
          <a:bodyPr/>
          <a:lstStyle/>
          <a:p>
            <a:pPr algn="ctr"/>
            <a:r>
              <a:rPr lang="en-US" b="1" dirty="0">
                <a:solidFill>
                  <a:srgbClr val="002060"/>
                </a:solidFill>
              </a:rPr>
              <a:t>Abstract</a:t>
            </a:r>
            <a:endParaRPr lang="en-IN" b="1" dirty="0">
              <a:solidFill>
                <a:srgbClr val="002060"/>
              </a:solidFill>
            </a:endParaRPr>
          </a:p>
        </p:txBody>
      </p:sp>
      <p:sp>
        <p:nvSpPr>
          <p:cNvPr id="6" name="Content Placeholder 5">
            <a:extLst>
              <a:ext uri="{FF2B5EF4-FFF2-40B4-BE49-F238E27FC236}">
                <a16:creationId xmlns:a16="http://schemas.microsoft.com/office/drawing/2014/main" id="{C740FC19-46C7-44BF-9975-4F58F854B933}"/>
              </a:ext>
            </a:extLst>
          </p:cNvPr>
          <p:cNvSpPr>
            <a:spLocks noGrp="1"/>
          </p:cNvSpPr>
          <p:nvPr>
            <p:ph idx="1"/>
          </p:nvPr>
        </p:nvSpPr>
        <p:spPr>
          <a:xfrm>
            <a:off x="838200" y="1339274"/>
            <a:ext cx="10515600" cy="5449453"/>
          </a:xfrm>
        </p:spPr>
        <p:txBody>
          <a:bodyPr/>
          <a:lstStyle/>
          <a:p>
            <a:pPr marL="0" indent="0">
              <a:lnSpc>
                <a:spcPct val="150000"/>
              </a:lnSpc>
              <a:buNone/>
            </a:pPr>
            <a:r>
              <a:rPr lang="en-US" sz="1800" dirty="0">
                <a:effectLst/>
                <a:latin typeface="Arial" panose="020B0604020202020204" pitchFamily="34" charset="0"/>
                <a:ea typeface="Times New Roman" panose="02020603050405020304" pitchFamily="18" charset="0"/>
                <a:cs typeface="Times New Roman" panose="02020603050405020304" pitchFamily="18" charset="0"/>
              </a:rPr>
              <a:t>The project is of web designing using Html, Css, Bootstrap and JavaScript for frontend. The purpose of designing this website to is provide the online booking of restaurant to the user. And the user can see the various Menu that is available in the online restaura website. This is the portal where firstly user have to register and after login. and see the various categories of food items according to need of user. It is responsive website and it include the various categories of foods. User can book the parties like private parties, family parties and </a:t>
            </a:r>
            <a:r>
              <a:rPr lang="en-US" sz="1800" dirty="0">
                <a:effectLst/>
                <a:latin typeface="Arial" panose="020B0604020202020204" pitchFamily="34" charset="0"/>
                <a:ea typeface="Times New Roman" panose="02020603050405020304" pitchFamily="18" charset="0"/>
              </a:rPr>
              <a:t>custom parties. User can also see the chefs of restaurant and see their testimonials. The services that are provided is food ordering and reservation table management by the customer through the system online, customer information management and waiter information management, menu information management and report. Main objective build the system this is to provide ordering and reservation service by online to the customer. </a:t>
            </a:r>
            <a:endParaRPr lang="en-IN" dirty="0"/>
          </a:p>
        </p:txBody>
      </p:sp>
    </p:spTree>
    <p:extLst>
      <p:ext uri="{BB962C8B-B14F-4D97-AF65-F5344CB8AC3E}">
        <p14:creationId xmlns:p14="http://schemas.microsoft.com/office/powerpoint/2010/main" val="28310293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EA0BC1F2-8282-4AD5-8A09-26448CAE69DA}"/>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ln>
            <a:noFill/>
          </a:ln>
        </p:spPr>
      </p:pic>
    </p:spTree>
    <p:extLst>
      <p:ext uri="{BB962C8B-B14F-4D97-AF65-F5344CB8AC3E}">
        <p14:creationId xmlns:p14="http://schemas.microsoft.com/office/powerpoint/2010/main" val="20700457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7ECA5EE-94EA-40DE-92AA-CC5D775E92B2}"/>
              </a:ext>
            </a:extLst>
          </p:cNvPr>
          <p:cNvSpPr>
            <a:spLocks noGrp="1"/>
          </p:cNvSpPr>
          <p:nvPr>
            <p:ph idx="1"/>
          </p:nvPr>
        </p:nvSpPr>
        <p:spPr/>
        <p:txBody>
          <a:bodyPr>
            <a:normAutofit/>
          </a:bodyPr>
          <a:lstStyle/>
          <a:p>
            <a:pPr marL="0" indent="0" algn="ctr">
              <a:buNone/>
            </a:pPr>
            <a:endParaRPr lang="en-US" sz="7200" dirty="0"/>
          </a:p>
          <a:p>
            <a:pPr marL="0" indent="0" algn="ctr">
              <a:buNone/>
            </a:pPr>
            <a:r>
              <a:rPr lang="en-US" sz="7200" dirty="0">
                <a:solidFill>
                  <a:srgbClr val="002060"/>
                </a:solidFill>
              </a:rPr>
              <a:t>Thank you</a:t>
            </a:r>
            <a:endParaRPr lang="en-IN" sz="7200" dirty="0">
              <a:solidFill>
                <a:srgbClr val="002060"/>
              </a:solidFill>
            </a:endParaRPr>
          </a:p>
        </p:txBody>
      </p:sp>
    </p:spTree>
    <p:extLst>
      <p:ext uri="{BB962C8B-B14F-4D97-AF65-F5344CB8AC3E}">
        <p14:creationId xmlns:p14="http://schemas.microsoft.com/office/powerpoint/2010/main" val="271763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D52A921-82F6-4B3D-A7C3-DECFDE8C0F11}"/>
              </a:ext>
            </a:extLst>
          </p:cNvPr>
          <p:cNvSpPr>
            <a:spLocks noGrp="1"/>
          </p:cNvSpPr>
          <p:nvPr>
            <p:ph idx="1"/>
          </p:nvPr>
        </p:nvSpPr>
        <p:spPr>
          <a:xfrm>
            <a:off x="838200" y="489527"/>
            <a:ext cx="10515600" cy="5687436"/>
          </a:xfrm>
        </p:spPr>
        <p:txBody>
          <a:bodyPr>
            <a:normAutofit fontScale="92500" lnSpcReduction="20000"/>
          </a:bodyPr>
          <a:lstStyle/>
          <a:p>
            <a:pPr marL="0" indent="0" algn="ctr">
              <a:buNone/>
            </a:pPr>
            <a:r>
              <a:rPr lang="en-US" sz="3000" b="1" dirty="0">
                <a:solidFill>
                  <a:srgbClr val="002060"/>
                </a:solidFill>
                <a:effectLst/>
                <a:latin typeface="Times New Roman" panose="02020603050405020304" pitchFamily="18" charset="0"/>
                <a:ea typeface="Times New Roman" panose="02020603050405020304" pitchFamily="18" charset="0"/>
              </a:rPr>
              <a:t>Web development for frontend </a:t>
            </a:r>
            <a:endParaRPr lang="en-IN" sz="3000" dirty="0">
              <a:solidFill>
                <a:srgbClr val="002060"/>
              </a:solidFill>
              <a:effectLst/>
              <a:latin typeface="Times New Roman" panose="02020603050405020304" pitchFamily="18" charset="0"/>
              <a:ea typeface="Times New Roman" panose="02020603050405020304" pitchFamily="18" charset="0"/>
            </a:endParaRPr>
          </a:p>
          <a:p>
            <a:pPr marL="0" indent="0" algn="ctr">
              <a:buNone/>
            </a:pPr>
            <a:r>
              <a:rPr lang="en-US" sz="1800" dirty="0">
                <a:effectLst/>
                <a:latin typeface="Times New Roman" panose="02020603050405020304" pitchFamily="18" charset="0"/>
                <a:ea typeface="Times New Roman" panose="02020603050405020304" pitchFamily="18" charset="0"/>
              </a:rPr>
              <a:t> </a:t>
            </a:r>
            <a:endParaRPr lang="en-IN" sz="1800" dirty="0">
              <a:effectLst/>
              <a:latin typeface="Times New Roman" panose="02020603050405020304" pitchFamily="18" charset="0"/>
              <a:ea typeface="Times New Roman" panose="02020603050405020304" pitchFamily="18" charset="0"/>
            </a:endParaRPr>
          </a:p>
          <a:p>
            <a:pPr>
              <a:lnSpc>
                <a:spcPct val="200000"/>
              </a:lnSpc>
              <a:spcAft>
                <a:spcPts val="825"/>
              </a:spcAft>
            </a:pPr>
            <a:r>
              <a:rPr lang="en-IN" sz="1800" dirty="0">
                <a:solidFill>
                  <a:srgbClr val="000000"/>
                </a:solidFill>
                <a:effectLst/>
                <a:latin typeface="Arial" panose="020B0604020202020204" pitchFamily="34" charset="0"/>
                <a:ea typeface="Times New Roman" panose="02020603050405020304" pitchFamily="18" charset="0"/>
              </a:rPr>
              <a:t>Web development refers in general to the tasks associated with developing websites for hosting via intranet or internet. The web development process includes web design, web content development, client-side/server-side scripting and network security configuration, among other tasks.</a:t>
            </a:r>
            <a:endParaRPr lang="en-IN" sz="1800" dirty="0">
              <a:effectLst/>
              <a:latin typeface="Times New Roman" panose="02020603050405020304" pitchFamily="18" charset="0"/>
              <a:ea typeface="Times New Roman" panose="02020603050405020304" pitchFamily="18" charset="0"/>
            </a:endParaRPr>
          </a:p>
          <a:p>
            <a:pPr>
              <a:lnSpc>
                <a:spcPct val="200000"/>
              </a:lnSpc>
              <a:spcAft>
                <a:spcPts val="825"/>
              </a:spcAft>
            </a:pPr>
            <a:r>
              <a:rPr lang="en-IN" sz="1800" dirty="0">
                <a:solidFill>
                  <a:srgbClr val="000000"/>
                </a:solidFill>
                <a:effectLst/>
                <a:latin typeface="Arial" panose="020B0604020202020204" pitchFamily="34" charset="0"/>
                <a:ea typeface="Times New Roman" panose="02020603050405020304" pitchFamily="18" charset="0"/>
              </a:rPr>
              <a:t>In a broader sense, web development encompasses all the actions, updates, and operations required to build, maintain and manage a website to ensure its performance, user experience, and speed are optimal.</a:t>
            </a:r>
            <a:endParaRPr lang="en-IN" sz="1800" dirty="0">
              <a:effectLst/>
              <a:latin typeface="Times New Roman" panose="02020603050405020304" pitchFamily="18" charset="0"/>
              <a:ea typeface="Times New Roman" panose="02020603050405020304" pitchFamily="18" charset="0"/>
            </a:endParaRPr>
          </a:p>
          <a:p>
            <a:pPr>
              <a:lnSpc>
                <a:spcPct val="200000"/>
              </a:lnSpc>
              <a:spcAft>
                <a:spcPts val="825"/>
              </a:spcAft>
            </a:pPr>
            <a:r>
              <a:rPr lang="en-IN" sz="1800" dirty="0">
                <a:solidFill>
                  <a:srgbClr val="000000"/>
                </a:solidFill>
                <a:effectLst/>
                <a:latin typeface="Arial" panose="020B0604020202020204" pitchFamily="34" charset="0"/>
                <a:ea typeface="Times New Roman" panose="02020603050405020304" pitchFamily="18" charset="0"/>
              </a:rPr>
              <a:t>It might also, but not necessarily, include all those strategic actions needed to ensure its proper ranking on search engine results. Usually, those tasks pertain to a different specialization, namely search engine optimization (SEO)</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4231476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7AFAB6-5B34-4848-A103-366788035F6B}"/>
              </a:ext>
            </a:extLst>
          </p:cNvPr>
          <p:cNvSpPr>
            <a:spLocks noGrp="1"/>
          </p:cNvSpPr>
          <p:nvPr>
            <p:ph idx="1"/>
          </p:nvPr>
        </p:nvSpPr>
        <p:spPr>
          <a:xfrm>
            <a:off x="838200" y="360218"/>
            <a:ext cx="10515600" cy="5816745"/>
          </a:xfrm>
        </p:spPr>
        <p:txBody>
          <a:bodyPr>
            <a:normAutofit fontScale="85000" lnSpcReduction="10000"/>
          </a:bodyPr>
          <a:lstStyle/>
          <a:p>
            <a:pPr marL="0" indent="0" algn="ctr">
              <a:buNone/>
            </a:pPr>
            <a:r>
              <a:rPr lang="en-US" b="1" dirty="0">
                <a:solidFill>
                  <a:srgbClr val="002060"/>
                </a:solidFill>
                <a:effectLst/>
                <a:latin typeface="Times New Roman" panose="02020603050405020304" pitchFamily="18" charset="0"/>
                <a:ea typeface="Times New Roman" panose="02020603050405020304" pitchFamily="18" charset="0"/>
              </a:rPr>
              <a:t>Role of css in web development</a:t>
            </a:r>
            <a:endParaRPr lang="en-IN" dirty="0">
              <a:solidFill>
                <a:srgbClr val="002060"/>
              </a:solidFill>
              <a:effectLst/>
              <a:latin typeface="Times New Roman" panose="02020603050405020304" pitchFamily="18" charset="0"/>
              <a:ea typeface="Times New Roman" panose="02020603050405020304" pitchFamily="18" charset="0"/>
            </a:endParaRPr>
          </a:p>
          <a:p>
            <a:pPr algn="just">
              <a:lnSpc>
                <a:spcPct val="150000"/>
              </a:lnSpc>
            </a:pPr>
            <a:r>
              <a:rPr lang="en-US" sz="1800" dirty="0">
                <a:solidFill>
                  <a:srgbClr val="000000"/>
                </a:solidFill>
                <a:effectLst/>
                <a:latin typeface="Arial" panose="020B0604020202020204" pitchFamily="34" charset="0"/>
                <a:ea typeface="Times New Roman" panose="02020603050405020304" pitchFamily="18" charset="0"/>
              </a:rPr>
              <a:t>Cascading Style Sheets, commonly known as CSS, is an integral part of the </a:t>
            </a:r>
            <a:r>
              <a:rPr lang="en-US" sz="1800" u="none" strike="noStrike" dirty="0">
                <a:solidFill>
                  <a:srgbClr val="000000"/>
                </a:solidFill>
                <a:effectLst/>
                <a:latin typeface="Arial" panose="020B0604020202020204" pitchFamily="34" charset="0"/>
                <a:ea typeface="Times New Roman" panose="02020603050405020304" pitchFamily="18" charset="0"/>
                <a:hlinkClick r:id="rId2"/>
              </a:rPr>
              <a:t>modern web development process</a:t>
            </a:r>
            <a:r>
              <a:rPr lang="en-US" sz="1800" dirty="0">
                <a:solidFill>
                  <a:srgbClr val="000000"/>
                </a:solidFill>
                <a:effectLst/>
                <a:latin typeface="Arial" panose="020B0604020202020204" pitchFamily="34" charset="0"/>
                <a:ea typeface="Times New Roman" panose="02020603050405020304" pitchFamily="18" charset="0"/>
              </a:rPr>
              <a:t>. It is a highly effective </a:t>
            </a:r>
            <a:r>
              <a:rPr lang="en-US" sz="1800" u="none" strike="noStrike" dirty="0">
                <a:solidFill>
                  <a:srgbClr val="000000"/>
                </a:solidFill>
                <a:effectLst/>
                <a:latin typeface="Arial" panose="020B0604020202020204" pitchFamily="34" charset="0"/>
                <a:ea typeface="Times New Roman" panose="02020603050405020304" pitchFamily="18" charset="0"/>
                <a:hlinkClick r:id="rId3"/>
              </a:rPr>
              <a:t>HTML</a:t>
            </a:r>
            <a:r>
              <a:rPr lang="en-US" sz="1800" dirty="0">
                <a:solidFill>
                  <a:srgbClr val="000000"/>
                </a:solidFill>
                <a:effectLst/>
                <a:latin typeface="Arial" panose="020B0604020202020204" pitchFamily="34" charset="0"/>
                <a:ea typeface="Times New Roman" panose="02020603050405020304" pitchFamily="18" charset="0"/>
              </a:rPr>
              <a:t> tool that provides easy control over layout and presentation of website pages by separating content from design.</a:t>
            </a:r>
            <a:endParaRPr lang="en-IN" sz="1800" dirty="0">
              <a:effectLst/>
              <a:latin typeface="Times New Roman" panose="02020603050405020304" pitchFamily="18" charset="0"/>
              <a:ea typeface="Times New Roman" panose="02020603050405020304" pitchFamily="18" charset="0"/>
            </a:endParaRPr>
          </a:p>
          <a:p>
            <a:pPr algn="just">
              <a:lnSpc>
                <a:spcPct val="150000"/>
              </a:lnSpc>
              <a:spcAft>
                <a:spcPts val="1125"/>
              </a:spcAft>
            </a:pPr>
            <a:r>
              <a:rPr lang="en-IN" sz="1800" dirty="0">
                <a:solidFill>
                  <a:srgbClr val="000000"/>
                </a:solidFill>
                <a:effectLst/>
                <a:latin typeface="Arial" panose="020B0604020202020204" pitchFamily="34" charset="0"/>
                <a:ea typeface="Times New Roman" panose="02020603050405020304" pitchFamily="18" charset="0"/>
              </a:rPr>
              <a:t>The standout advantage of CSS is the added design flexibility and interactivity it brings to web development. Developers have greater control over the layout allowing them to make precise section-wise changes.</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IN" sz="1800" dirty="0">
                <a:solidFill>
                  <a:srgbClr val="000000"/>
                </a:solidFill>
                <a:effectLst/>
                <a:latin typeface="Arial" panose="020B0604020202020204" pitchFamily="34" charset="0"/>
                <a:ea typeface="Times New Roman" panose="02020603050405020304" pitchFamily="18" charset="0"/>
              </a:rPr>
              <a:t>As customization through CSS is much easier than plain HTML, web developers are able to create different looks for each page. Complex websites with uniquely presented pages are feasible thanks to </a:t>
            </a:r>
            <a:r>
              <a:rPr lang="en-IN" sz="1800" u="sng" dirty="0">
                <a:solidFill>
                  <a:srgbClr val="000000"/>
                </a:solidFill>
                <a:effectLst/>
                <a:latin typeface="Arial" panose="020B0604020202020204" pitchFamily="34" charset="0"/>
                <a:ea typeface="Times New Roman" panose="02020603050405020304" pitchFamily="18" charset="0"/>
                <a:hlinkClick r:id="rId4" tooltip="CSS Tutorial"/>
              </a:rPr>
              <a:t>CSS</a:t>
            </a:r>
            <a:r>
              <a:rPr lang="en-IN" sz="1800" dirty="0">
                <a:solidFill>
                  <a:srgbClr val="000000"/>
                </a:solidFill>
                <a:effectLst/>
                <a:latin typeface="Arial" panose="020B0604020202020204" pitchFamily="34"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IN" sz="1800" dirty="0">
                <a:solidFill>
                  <a:srgbClr val="000000"/>
                </a:solidFill>
                <a:effectLst/>
                <a:latin typeface="Arial" panose="020B0604020202020204" pitchFamily="34" charset="0"/>
                <a:ea typeface="Times New Roman" panose="02020603050405020304" pitchFamily="18" charset="0"/>
              </a:rPr>
              <a:t>CSS works by creating rules. These rules are simultaneously applied to multiple elements within the site. Eliminating the repetitive coding style of </a:t>
            </a:r>
            <a:r>
              <a:rPr lang="en-IN" sz="1800" u="sng" dirty="0">
                <a:solidFill>
                  <a:srgbClr val="000000"/>
                </a:solidFill>
                <a:effectLst/>
                <a:latin typeface="Arial" panose="020B0604020202020204" pitchFamily="34" charset="0"/>
                <a:ea typeface="Times New Roman" panose="02020603050405020304" pitchFamily="18" charset="0"/>
                <a:hlinkClick r:id="rId5" tooltip="HTML introduction"/>
              </a:rPr>
              <a:t>HTML</a:t>
            </a:r>
            <a:r>
              <a:rPr lang="en-IN" sz="1800" dirty="0">
                <a:solidFill>
                  <a:srgbClr val="000000"/>
                </a:solidFill>
                <a:effectLst/>
                <a:latin typeface="Arial" panose="020B0604020202020204" pitchFamily="34" charset="0"/>
                <a:ea typeface="Times New Roman" panose="02020603050405020304" pitchFamily="18" charset="0"/>
              </a:rPr>
              <a:t> makes development work faster and less monotonous. Errors are also reduced considerably.</a:t>
            </a:r>
            <a:endParaRPr lang="en-IN" sz="1800" dirty="0">
              <a:effectLst/>
              <a:latin typeface="Times New Roman" panose="02020603050405020304" pitchFamily="18" charset="0"/>
              <a:ea typeface="Times New Roman" panose="02020603050405020304" pitchFamily="18" charset="0"/>
            </a:endParaRPr>
          </a:p>
          <a:p>
            <a:pPr algn="just">
              <a:lnSpc>
                <a:spcPct val="150000"/>
              </a:lnSpc>
              <a:spcAft>
                <a:spcPts val="1125"/>
              </a:spcAft>
            </a:pPr>
            <a:r>
              <a:rPr lang="en-IN" sz="1800" dirty="0">
                <a:solidFill>
                  <a:srgbClr val="000000"/>
                </a:solidFill>
                <a:effectLst/>
                <a:latin typeface="Arial" panose="020B0604020202020204" pitchFamily="34" charset="0"/>
                <a:ea typeface="Times New Roman" panose="02020603050405020304" pitchFamily="18" charset="0"/>
              </a:rPr>
              <a:t>Since the content is completely separated from the design, changes across the website can be implemented all at once. This reduces delivery times and costs of future edits.</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2841793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636CE8-6C77-4CB9-A655-3B89B6E8221D}"/>
              </a:ext>
            </a:extLst>
          </p:cNvPr>
          <p:cNvSpPr>
            <a:spLocks noGrp="1"/>
          </p:cNvSpPr>
          <p:nvPr>
            <p:ph idx="1"/>
          </p:nvPr>
        </p:nvSpPr>
        <p:spPr>
          <a:xfrm>
            <a:off x="838200" y="286326"/>
            <a:ext cx="10515600" cy="6216073"/>
          </a:xfrm>
        </p:spPr>
        <p:txBody>
          <a:bodyPr/>
          <a:lstStyle/>
          <a:p>
            <a:pPr marL="0" indent="0" algn="ctr">
              <a:lnSpc>
                <a:spcPct val="150000"/>
              </a:lnSpc>
              <a:buNone/>
            </a:pPr>
            <a:r>
              <a:rPr lang="en-US" sz="2400" b="1" dirty="0">
                <a:solidFill>
                  <a:srgbClr val="002060"/>
                </a:solidFill>
                <a:effectLst/>
                <a:latin typeface="Arial" panose="020B0604020202020204" pitchFamily="34" charset="0"/>
                <a:ea typeface="Times New Roman" panose="02020603050405020304" pitchFamily="18" charset="0"/>
              </a:rPr>
              <a:t>Role of bootstrap in web development</a:t>
            </a:r>
            <a:endParaRPr lang="en-IN" sz="2400" dirty="0">
              <a:solidFill>
                <a:srgbClr val="002060"/>
              </a:solidFill>
              <a:effectLst/>
              <a:latin typeface="Times New Roman" panose="02020603050405020304" pitchFamily="18" charset="0"/>
              <a:ea typeface="Times New Roman" panose="02020603050405020304" pitchFamily="18" charset="0"/>
            </a:endParaRPr>
          </a:p>
          <a:p>
            <a:pPr algn="just">
              <a:lnSpc>
                <a:spcPct val="150000"/>
              </a:lnSpc>
              <a:spcAft>
                <a:spcPts val="1200"/>
              </a:spcAft>
            </a:pPr>
            <a:r>
              <a:rPr lang="en-IN" sz="1800" dirty="0">
                <a:solidFill>
                  <a:srgbClr val="000000"/>
                </a:solidFill>
                <a:effectLst/>
                <a:latin typeface="Segoe UI" panose="020B0502040204020203" pitchFamily="34" charset="0"/>
                <a:ea typeface="Times New Roman" panose="02020603050405020304" pitchFamily="18" charset="0"/>
              </a:rPr>
              <a:t>Bootstrap allows back-end developers the ability to pseudo-implement layouts without the need for a front-end developer. It gives people who don’t know much about how CSS works an easy way to implement basic grid structures for modules and full-page layouts. It is a great tool for rapid prototype development.</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IN" sz="1800" dirty="0">
                <a:solidFill>
                  <a:srgbClr val="000000"/>
                </a:solidFill>
                <a:effectLst/>
                <a:latin typeface="Segoe UI" panose="020B0502040204020203" pitchFamily="34" charset="0"/>
                <a:ea typeface="Times New Roman" panose="02020603050405020304" pitchFamily="18" charset="0"/>
              </a:rPr>
              <a:t>Unfortunately, it’s now being used in production environments as a crutch by many “front-end developers” who don’t know how to build a grid on their own</a:t>
            </a:r>
            <a:endParaRPr lang="en-IN" sz="1800" dirty="0">
              <a:effectLst/>
              <a:latin typeface="Times New Roman" panose="02020603050405020304" pitchFamily="18" charset="0"/>
              <a:ea typeface="Times New Roman" panose="02020603050405020304" pitchFamily="18" charset="0"/>
            </a:endParaRPr>
          </a:p>
          <a:p>
            <a:pPr algn="just">
              <a:lnSpc>
                <a:spcPct val="150000"/>
              </a:lnSpc>
              <a:spcAft>
                <a:spcPts val="1200"/>
              </a:spcAft>
            </a:pPr>
            <a:r>
              <a:rPr lang="en-IN" sz="1800" dirty="0">
                <a:solidFill>
                  <a:srgbClr val="000000"/>
                </a:solidFill>
                <a:effectLst/>
                <a:latin typeface="Segoe UI" panose="020B0502040204020203" pitchFamily="34" charset="0"/>
                <a:ea typeface="Times New Roman" panose="02020603050405020304" pitchFamily="18" charset="0"/>
              </a:rPr>
              <a:t>Bootstrap is a user interface framework written in CSS and JavaScript. It has various widgets that make developing a front-end faster and easier. Some widgets are static (like toolbars and themed buttons) and some are dynamic (like modal dialog boxes and interactive image galleries). The dynamic ones require jQuery. It also comes with a lot of utility classes to make common CSS tasks easier.</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5970577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1057A9F-589F-43C8-A919-DD7E18E96538}"/>
              </a:ext>
            </a:extLst>
          </p:cNvPr>
          <p:cNvSpPr>
            <a:spLocks noGrp="1"/>
          </p:cNvSpPr>
          <p:nvPr>
            <p:ph idx="1"/>
          </p:nvPr>
        </p:nvSpPr>
        <p:spPr>
          <a:xfrm>
            <a:off x="838200" y="369455"/>
            <a:ext cx="10515600" cy="5807508"/>
          </a:xfrm>
        </p:spPr>
        <p:txBody>
          <a:bodyPr/>
          <a:lstStyle/>
          <a:p>
            <a:pPr marL="0" indent="0" algn="ctr">
              <a:lnSpc>
                <a:spcPct val="150000"/>
              </a:lnSpc>
              <a:buNone/>
            </a:pPr>
            <a:r>
              <a:rPr lang="en-US" sz="2400" b="1" dirty="0">
                <a:solidFill>
                  <a:srgbClr val="002060"/>
                </a:solidFill>
                <a:effectLst/>
                <a:latin typeface="Times New Roman" panose="02020603050405020304" pitchFamily="18" charset="0"/>
                <a:ea typeface="Times New Roman" panose="02020603050405020304" pitchFamily="18" charset="0"/>
              </a:rPr>
              <a:t>Role of JavaScript in web development</a:t>
            </a:r>
            <a:endParaRPr lang="en-IN" sz="2400" dirty="0">
              <a:solidFill>
                <a:srgbClr val="002060"/>
              </a:solidFill>
              <a:effectLst/>
              <a:latin typeface="Times New Roman" panose="02020603050405020304" pitchFamily="18" charset="0"/>
              <a:ea typeface="Times New Roman" panose="02020603050405020304" pitchFamily="18" charset="0"/>
            </a:endParaRPr>
          </a:p>
          <a:p>
            <a:pPr algn="just">
              <a:lnSpc>
                <a:spcPct val="150000"/>
              </a:lnSpc>
            </a:pPr>
            <a:r>
              <a:rPr lang="en-IN" sz="1800" dirty="0">
                <a:solidFill>
                  <a:srgbClr val="000000"/>
                </a:solidFill>
                <a:effectLst/>
                <a:latin typeface="Segoe UI" panose="020B0502040204020203" pitchFamily="34" charset="0"/>
                <a:ea typeface="Times New Roman" panose="02020603050405020304" pitchFamily="18" charset="0"/>
              </a:rPr>
              <a:t>In front-end web development, JavaScript is one of three major elements that are needed to end up with a web page that can be rendered properly. The other two are </a:t>
            </a:r>
            <a:r>
              <a:rPr lang="en-IN" sz="1800" b="1" u="sng" dirty="0">
                <a:solidFill>
                  <a:srgbClr val="000000"/>
                </a:solidFill>
                <a:effectLst/>
                <a:latin typeface="Segoe UI" panose="020B0502040204020203" pitchFamily="34" charset="0"/>
                <a:ea typeface="Times New Roman" panose="02020603050405020304" pitchFamily="18" charset="0"/>
                <a:hlinkClick r:id="rId2"/>
              </a:rPr>
              <a:t>CSS</a:t>
            </a:r>
            <a:r>
              <a:rPr lang="en-IN" sz="1800" dirty="0">
                <a:solidFill>
                  <a:srgbClr val="000000"/>
                </a:solidFill>
                <a:effectLst/>
                <a:latin typeface="Segoe UI" panose="020B0502040204020203" pitchFamily="34" charset="0"/>
                <a:ea typeface="Times New Roman" panose="02020603050405020304" pitchFamily="18" charset="0"/>
              </a:rPr>
              <a:t> and HTML. HTML is the most basic of this and is used to design the overall structure and content of the site. CSS, on the other hand, is a powerful tool that can be used to make the site more aesthetically friendly and can also have a minimal impact on interactivity.</a:t>
            </a:r>
            <a:endParaRPr lang="en-IN" sz="1800" dirty="0">
              <a:effectLst/>
              <a:latin typeface="Times New Roman" panose="02020603050405020304" pitchFamily="18" charset="0"/>
              <a:ea typeface="Times New Roman" panose="02020603050405020304" pitchFamily="18" charset="0"/>
            </a:endParaRPr>
          </a:p>
          <a:p>
            <a:pPr algn="just">
              <a:lnSpc>
                <a:spcPct val="150000"/>
              </a:lnSpc>
            </a:pPr>
            <a:r>
              <a:rPr lang="en-IN" sz="1800" dirty="0">
                <a:solidFill>
                  <a:srgbClr val="000000"/>
                </a:solidFill>
                <a:effectLst/>
                <a:latin typeface="Segoe UI" panose="020B0502040204020203" pitchFamily="34" charset="0"/>
                <a:ea typeface="Times New Roman" panose="02020603050405020304" pitchFamily="18" charset="0"/>
              </a:rPr>
              <a:t>JavaScript’s major role is to provide a platform for making the website more </a:t>
            </a:r>
            <a:r>
              <a:rPr lang="en-IN" sz="1800" i="1" dirty="0">
                <a:solidFill>
                  <a:srgbClr val="000000"/>
                </a:solidFill>
                <a:effectLst/>
                <a:latin typeface="Segoe UI" panose="020B0502040204020203" pitchFamily="34" charset="0"/>
                <a:ea typeface="Times New Roman" panose="02020603050405020304" pitchFamily="18" charset="0"/>
              </a:rPr>
              <a:t>interactive</a:t>
            </a:r>
            <a:r>
              <a:rPr lang="en-IN" sz="1800" dirty="0">
                <a:solidFill>
                  <a:srgbClr val="000000"/>
                </a:solidFill>
                <a:effectLst/>
                <a:latin typeface="Segoe UI" panose="020B0502040204020203" pitchFamily="34" charset="0"/>
                <a:ea typeface="Times New Roman" panose="02020603050405020304" pitchFamily="18" charset="0"/>
              </a:rPr>
              <a:t>, such as by creating dropdown menus and forms.</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811360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788F16D-04BC-4587-873F-8DBD4C2B6F7A}"/>
              </a:ext>
            </a:extLst>
          </p:cNvPr>
          <p:cNvSpPr>
            <a:spLocks noGrp="1"/>
          </p:cNvSpPr>
          <p:nvPr>
            <p:ph idx="1"/>
          </p:nvPr>
        </p:nvSpPr>
        <p:spPr>
          <a:xfrm>
            <a:off x="838200" y="489527"/>
            <a:ext cx="10515600" cy="5687436"/>
          </a:xfrm>
        </p:spPr>
        <p:txBody>
          <a:bodyPr/>
          <a:lstStyle/>
          <a:p>
            <a:pPr marL="742950" lvl="1" indent="-285750" algn="just">
              <a:lnSpc>
                <a:spcPct val="150000"/>
              </a:lnSpc>
              <a:spcAft>
                <a:spcPts val="500"/>
              </a:spcAft>
              <a:buFont typeface="+mj-lt"/>
              <a:buAutoNum type="arabicPeriod"/>
            </a:pPr>
            <a:r>
              <a:rPr lang="en-IN" b="1" dirty="0">
                <a:solidFill>
                  <a:srgbClr val="002060"/>
                </a:solidFill>
                <a:effectLst/>
                <a:latin typeface="Times New Roman" panose="02020603050405020304" pitchFamily="18" charset="0"/>
                <a:ea typeface="Times New Roman" panose="02020603050405020304" pitchFamily="18" charset="0"/>
              </a:rPr>
              <a:t>Project Background:</a:t>
            </a:r>
            <a:endParaRPr lang="en-IN" dirty="0">
              <a:solidFill>
                <a:srgbClr val="002060"/>
              </a:solidFill>
              <a:effectLst/>
              <a:latin typeface="Times New Roman" panose="02020603050405020304" pitchFamily="18" charset="0"/>
              <a:ea typeface="Times New Roman" panose="02020603050405020304" pitchFamily="18" charset="0"/>
            </a:endParaRPr>
          </a:p>
          <a:p>
            <a:pPr indent="0" algn="just">
              <a:lnSpc>
                <a:spcPct val="150000"/>
              </a:lnSpc>
              <a:spcAft>
                <a:spcPts val="500"/>
              </a:spcAft>
              <a:buNone/>
            </a:pPr>
            <a:r>
              <a:rPr lang="en-IN" sz="1200" dirty="0">
                <a:solidFill>
                  <a:srgbClr val="000000"/>
                </a:solidFill>
                <a:effectLst/>
                <a:latin typeface="Times New Roman" panose="02020603050405020304" pitchFamily="18" charset="0"/>
                <a:ea typeface="Times New Roman" panose="02020603050405020304" pitchFamily="18" charset="0"/>
              </a:rPr>
              <a:t> </a:t>
            </a:r>
            <a:r>
              <a:rPr lang="en-IN" sz="2000" dirty="0">
                <a:solidFill>
                  <a:srgbClr val="000000"/>
                </a:solidFill>
                <a:effectLst/>
                <a:latin typeface="Times New Roman" panose="02020603050405020304" pitchFamily="18" charset="0"/>
                <a:ea typeface="Times New Roman" panose="02020603050405020304" pitchFamily="18" charset="0"/>
              </a:rPr>
              <a:t>Restaurant Booking is the system for manage the restaurant business. The main point of developing this system is to help restaurant administrator manage the restaurant business and help customer for online ordering and reserve table. The project is developing because; many restaurants have a lot difficult to manage the business such as customer ordering and reservation table. By using manual customer ordering is difficult to waiter keep the correct customer information and maybe loss the customer information. So, online restaurant management system will develop to help the restaurant administrator to manage restaurant management and for customer make their online ordering and reservation table. Other than that, this project is to upgrade the manual system and make the business easily to access and systematic.</a:t>
            </a:r>
            <a:endParaRPr lang="en-IN" sz="2000" dirty="0">
              <a:effectLst/>
              <a:latin typeface="Times New Roman" panose="02020603050405020304" pitchFamily="18" charset="0"/>
              <a:ea typeface="Times New Roman" panose="02020603050405020304" pitchFamily="18" charset="0"/>
            </a:endParaRPr>
          </a:p>
          <a:p>
            <a:pPr marL="457200" algn="just">
              <a:lnSpc>
                <a:spcPct val="150000"/>
              </a:lnSpc>
              <a:spcAft>
                <a:spcPts val="500"/>
              </a:spcAft>
            </a:pPr>
            <a:endParaRPr lang="en-IN" sz="12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510906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FDCDE15-6ABF-45E1-8FCD-27853B6E5AB6}"/>
              </a:ext>
            </a:extLst>
          </p:cNvPr>
          <p:cNvSpPr>
            <a:spLocks noGrp="1"/>
          </p:cNvSpPr>
          <p:nvPr>
            <p:ph idx="1"/>
          </p:nvPr>
        </p:nvSpPr>
        <p:spPr>
          <a:xfrm>
            <a:off x="838200" y="184727"/>
            <a:ext cx="10515600" cy="5992236"/>
          </a:xfrm>
        </p:spPr>
        <p:txBody>
          <a:bodyPr>
            <a:normAutofit/>
          </a:bodyPr>
          <a:lstStyle/>
          <a:p>
            <a:pPr marL="0" indent="0" fontAlgn="base">
              <a:buNone/>
            </a:pPr>
            <a:r>
              <a:rPr lang="en-IN" sz="1800" b="1" dirty="0">
                <a:solidFill>
                  <a:srgbClr val="002060"/>
                </a:solidFill>
                <a:effectLst/>
                <a:latin typeface="Arial" panose="020B0604020202020204" pitchFamily="34" charset="0"/>
                <a:ea typeface="Times New Roman" panose="02020603050405020304" pitchFamily="18" charset="0"/>
              </a:rPr>
              <a:t>PHP for the backend:</a:t>
            </a:r>
          </a:p>
          <a:p>
            <a:pPr marL="0" indent="0" fontAlgn="base">
              <a:buNone/>
            </a:pPr>
            <a:endParaRPr lang="en-IN" sz="1800" dirty="0">
              <a:effectLst/>
              <a:latin typeface="Times New Roman" panose="02020603050405020304" pitchFamily="18" charset="0"/>
              <a:ea typeface="Times New Roman" panose="02020603050405020304" pitchFamily="18" charset="0"/>
            </a:endParaRPr>
          </a:p>
          <a:p>
            <a:pPr marL="30480" marR="30480" algn="just">
              <a:spcBef>
                <a:spcPts val="600"/>
              </a:spcBef>
              <a:spcAft>
                <a:spcPts val="720"/>
              </a:spcAft>
            </a:pPr>
            <a:r>
              <a:rPr lang="en-IN" sz="1800" dirty="0">
                <a:solidFill>
                  <a:srgbClr val="000000"/>
                </a:solidFill>
                <a:effectLst/>
                <a:latin typeface="Arial" panose="020B0604020202020204" pitchFamily="34" charset="0"/>
                <a:ea typeface="Times New Roman" panose="02020603050405020304" pitchFamily="18" charset="0"/>
              </a:rPr>
              <a:t>The </a:t>
            </a:r>
            <a:r>
              <a:rPr lang="en-IN" sz="1800" b="1" dirty="0">
                <a:solidFill>
                  <a:srgbClr val="000000"/>
                </a:solidFill>
                <a:effectLst/>
                <a:latin typeface="Arial" panose="020B0604020202020204" pitchFamily="34" charset="0"/>
                <a:ea typeface="Times New Roman" panose="02020603050405020304" pitchFamily="18" charset="0"/>
              </a:rPr>
              <a:t>PHP Hypertext </a:t>
            </a:r>
            <a:r>
              <a:rPr lang="en-IN" sz="1800" b="1" dirty="0" err="1">
                <a:solidFill>
                  <a:srgbClr val="000000"/>
                </a:solidFill>
                <a:effectLst/>
                <a:latin typeface="Arial" panose="020B0604020202020204" pitchFamily="34" charset="0"/>
                <a:ea typeface="Times New Roman" panose="02020603050405020304" pitchFamily="18" charset="0"/>
              </a:rPr>
              <a:t>Preprocessor</a:t>
            </a:r>
            <a:r>
              <a:rPr lang="en-IN" sz="1800" b="1" dirty="0">
                <a:solidFill>
                  <a:srgbClr val="000000"/>
                </a:solidFill>
                <a:effectLst/>
                <a:latin typeface="Arial" panose="020B0604020202020204" pitchFamily="34" charset="0"/>
                <a:ea typeface="Times New Roman" panose="02020603050405020304" pitchFamily="18" charset="0"/>
              </a:rPr>
              <a:t> (PHP)</a:t>
            </a:r>
            <a:r>
              <a:rPr lang="en-IN" sz="1800" dirty="0">
                <a:solidFill>
                  <a:srgbClr val="000000"/>
                </a:solidFill>
                <a:effectLst/>
                <a:latin typeface="Arial" panose="020B0604020202020204" pitchFamily="34" charset="0"/>
                <a:ea typeface="Times New Roman" panose="02020603050405020304" pitchFamily="18" charset="0"/>
              </a:rPr>
              <a:t> is a programming language that allows web developers to create dynamic content that interacts with databases. PHP is basically used for developing web based software applications. This tutorial helps you to build your base with PHP.</a:t>
            </a:r>
            <a:endParaRPr lang="en-IN" sz="1800" dirty="0">
              <a:effectLst/>
              <a:latin typeface="Times New Roman" panose="02020603050405020304" pitchFamily="18" charset="0"/>
              <a:ea typeface="Times New Roman" panose="02020603050405020304" pitchFamily="18" charset="0"/>
            </a:endParaRPr>
          </a:p>
          <a:p>
            <a:r>
              <a:rPr lang="en-IN" sz="1800" dirty="0">
                <a:effectLst/>
                <a:latin typeface="Arial" panose="020B0604020202020204" pitchFamily="34" charset="0"/>
                <a:ea typeface="Times New Roman" panose="02020603050405020304" pitchFamily="18" charset="0"/>
              </a:rPr>
              <a:t>Why to Learn PHP?</a:t>
            </a:r>
            <a:endParaRPr lang="en-IN" sz="1800" dirty="0">
              <a:effectLst/>
              <a:latin typeface="Times New Roman" panose="02020603050405020304" pitchFamily="18" charset="0"/>
              <a:ea typeface="Times New Roman" panose="02020603050405020304" pitchFamily="18" charset="0"/>
            </a:endParaRPr>
          </a:p>
          <a:p>
            <a:pPr marL="30480" marR="30480" algn="just">
              <a:spcBef>
                <a:spcPts val="600"/>
              </a:spcBef>
              <a:spcAft>
                <a:spcPts val="720"/>
              </a:spcAft>
            </a:pPr>
            <a:r>
              <a:rPr lang="en-IN" sz="1800" b="1" dirty="0">
                <a:solidFill>
                  <a:srgbClr val="000000"/>
                </a:solidFill>
                <a:effectLst/>
                <a:latin typeface="Arial" panose="020B0604020202020204" pitchFamily="34" charset="0"/>
                <a:ea typeface="Times New Roman" panose="02020603050405020304" pitchFamily="18" charset="0"/>
              </a:rPr>
              <a:t>PHP</a:t>
            </a:r>
            <a:r>
              <a:rPr lang="en-IN" sz="1800" dirty="0">
                <a:solidFill>
                  <a:srgbClr val="000000"/>
                </a:solidFill>
                <a:effectLst/>
                <a:latin typeface="Arial" panose="020B0604020202020204" pitchFamily="34" charset="0"/>
                <a:ea typeface="Times New Roman" panose="02020603050405020304" pitchFamily="18" charset="0"/>
              </a:rPr>
              <a:t> started out as a small open source project that evolved as more and more people found out how useful it was. Rasmus </a:t>
            </a:r>
            <a:r>
              <a:rPr lang="en-IN" sz="1800" dirty="0" err="1">
                <a:solidFill>
                  <a:srgbClr val="000000"/>
                </a:solidFill>
                <a:effectLst/>
                <a:latin typeface="Arial" panose="020B0604020202020204" pitchFamily="34" charset="0"/>
                <a:ea typeface="Times New Roman" panose="02020603050405020304" pitchFamily="18" charset="0"/>
              </a:rPr>
              <a:t>Lerdorf</a:t>
            </a:r>
            <a:r>
              <a:rPr lang="en-IN" sz="1800" dirty="0">
                <a:solidFill>
                  <a:srgbClr val="000000"/>
                </a:solidFill>
                <a:effectLst/>
                <a:latin typeface="Arial" panose="020B0604020202020204" pitchFamily="34" charset="0"/>
                <a:ea typeface="Times New Roman" panose="02020603050405020304" pitchFamily="18" charset="0"/>
              </a:rPr>
              <a:t> unleashed the first version of PHP way back in 1994.</a:t>
            </a:r>
            <a:endParaRPr lang="en-IN" sz="1800" dirty="0">
              <a:effectLst/>
              <a:latin typeface="Times New Roman" panose="02020603050405020304" pitchFamily="18" charset="0"/>
              <a:ea typeface="Times New Roman" panose="02020603050405020304" pitchFamily="18" charset="0"/>
            </a:endParaRPr>
          </a:p>
          <a:p>
            <a:pPr marL="30480" marR="30480" algn="just">
              <a:spcBef>
                <a:spcPts val="600"/>
              </a:spcBef>
              <a:spcAft>
                <a:spcPts val="720"/>
              </a:spcAft>
            </a:pPr>
            <a:r>
              <a:rPr lang="en-IN" sz="1800" b="1" dirty="0">
                <a:solidFill>
                  <a:srgbClr val="000000"/>
                </a:solidFill>
                <a:effectLst/>
                <a:latin typeface="Arial" panose="020B0604020202020204" pitchFamily="34" charset="0"/>
                <a:ea typeface="Times New Roman" panose="02020603050405020304" pitchFamily="18" charset="0"/>
              </a:rPr>
              <a:t>PHP</a:t>
            </a:r>
            <a:r>
              <a:rPr lang="en-IN" sz="1800" dirty="0">
                <a:solidFill>
                  <a:srgbClr val="000000"/>
                </a:solidFill>
                <a:effectLst/>
                <a:latin typeface="Arial" panose="020B0604020202020204" pitchFamily="34" charset="0"/>
                <a:ea typeface="Times New Roman" panose="02020603050405020304" pitchFamily="18" charset="0"/>
              </a:rPr>
              <a:t> is a MUST for students and working professionals to become a great Software Engineer specially when they are working in Web Development Domain. I will list down some of the key advantages of learning PHP:</a:t>
            </a:r>
            <a:endParaRPr lang="en-IN" sz="1800" dirty="0">
              <a:effectLst/>
              <a:latin typeface="Times New Roman" panose="02020603050405020304" pitchFamily="18" charset="0"/>
              <a:ea typeface="Times New Roman" panose="02020603050405020304" pitchFamily="18" charset="0"/>
            </a:endParaRPr>
          </a:p>
          <a:p>
            <a:pPr marL="342900" marR="30480" lvl="0" indent="-342900" algn="just">
              <a:spcBef>
                <a:spcPts val="600"/>
              </a:spcBef>
              <a:spcAft>
                <a:spcPts val="720"/>
              </a:spcAft>
              <a:buSzPts val="1000"/>
              <a:buFont typeface="Symbol" panose="05050102010706020507" pitchFamily="18" charset="2"/>
              <a:buChar char=""/>
              <a:tabLst>
                <a:tab pos="457200" algn="l"/>
              </a:tabLst>
            </a:pPr>
            <a:r>
              <a:rPr lang="en-IN" sz="1800" dirty="0">
                <a:solidFill>
                  <a:srgbClr val="000000"/>
                </a:solidFill>
                <a:effectLst/>
                <a:latin typeface="Arial" panose="020B0604020202020204" pitchFamily="34" charset="0"/>
                <a:ea typeface="Times New Roman" panose="02020603050405020304" pitchFamily="18" charset="0"/>
              </a:rPr>
              <a:t>PHP is a recursive acronym for "PHP: Hypertext </a:t>
            </a:r>
            <a:r>
              <a:rPr lang="en-IN" sz="1800" dirty="0" err="1">
                <a:solidFill>
                  <a:srgbClr val="000000"/>
                </a:solidFill>
                <a:effectLst/>
                <a:latin typeface="Arial" panose="020B0604020202020204" pitchFamily="34" charset="0"/>
                <a:ea typeface="Times New Roman" panose="02020603050405020304" pitchFamily="18" charset="0"/>
              </a:rPr>
              <a:t>Preprocessor</a:t>
            </a:r>
            <a:r>
              <a:rPr lang="en-IN" sz="1800" dirty="0">
                <a:solidFill>
                  <a:srgbClr val="000000"/>
                </a:solidFill>
                <a:effectLst/>
                <a:latin typeface="Arial" panose="020B0604020202020204" pitchFamily="34" charset="0"/>
                <a:ea typeface="Times New Roman" panose="02020603050405020304" pitchFamily="18" charset="0"/>
              </a:rPr>
              <a:t>".</a:t>
            </a:r>
            <a:endParaRPr lang="en-IN" sz="1800" dirty="0">
              <a:effectLst/>
              <a:latin typeface="Times New Roman" panose="02020603050405020304" pitchFamily="18" charset="0"/>
              <a:ea typeface="Times New Roman" panose="02020603050405020304" pitchFamily="18" charset="0"/>
            </a:endParaRPr>
          </a:p>
          <a:p>
            <a:pPr marL="342900" marR="30480" lvl="0" indent="-342900" algn="just">
              <a:spcBef>
                <a:spcPts val="600"/>
              </a:spcBef>
              <a:spcAft>
                <a:spcPts val="720"/>
              </a:spcAft>
              <a:buSzPts val="1000"/>
              <a:buFont typeface="Symbol" panose="05050102010706020507" pitchFamily="18" charset="2"/>
              <a:buChar char=""/>
              <a:tabLst>
                <a:tab pos="457200" algn="l"/>
              </a:tabLst>
            </a:pPr>
            <a:r>
              <a:rPr lang="en-IN" sz="1800" dirty="0">
                <a:solidFill>
                  <a:srgbClr val="000000"/>
                </a:solidFill>
                <a:effectLst/>
                <a:latin typeface="Arial" panose="020B0604020202020204" pitchFamily="34" charset="0"/>
                <a:ea typeface="Times New Roman" panose="02020603050405020304" pitchFamily="18" charset="0"/>
              </a:rPr>
              <a:t>PHP is a server side scripting language that is embedded in HTML. It is used to manage dynamic content, databases, session tracking, even build entire e-commerce sites.</a:t>
            </a:r>
            <a:endParaRPr lang="en-IN" sz="1800" dirty="0">
              <a:effectLst/>
              <a:latin typeface="Times New Roman" panose="02020603050405020304" pitchFamily="18" charset="0"/>
              <a:ea typeface="Times New Roman" panose="02020603050405020304" pitchFamily="18" charset="0"/>
            </a:endParaRPr>
          </a:p>
          <a:p>
            <a:pPr marL="342900" marR="30480" lvl="0" indent="-342900" algn="just">
              <a:spcBef>
                <a:spcPts val="600"/>
              </a:spcBef>
              <a:spcAft>
                <a:spcPts val="720"/>
              </a:spcAft>
              <a:buSzPts val="1000"/>
              <a:buFont typeface="Symbol" panose="05050102010706020507" pitchFamily="18" charset="2"/>
              <a:buChar char=""/>
              <a:tabLst>
                <a:tab pos="457200" algn="l"/>
              </a:tabLst>
            </a:pPr>
            <a:r>
              <a:rPr lang="en-IN" sz="1800" dirty="0">
                <a:solidFill>
                  <a:srgbClr val="000000"/>
                </a:solidFill>
                <a:effectLst/>
                <a:latin typeface="Arial" panose="020B0604020202020204" pitchFamily="34" charset="0"/>
                <a:ea typeface="Times New Roman" panose="02020603050405020304" pitchFamily="18" charset="0"/>
              </a:rPr>
              <a:t>It is integrated with a number of popular databases, including MySQL, PostgreSQL, Oracle, Sybase, Informix, and Microsoft SQL Server.</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4149137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C05FE6-70D5-4076-99BA-F1D944EF2A9F}"/>
              </a:ext>
            </a:extLst>
          </p:cNvPr>
          <p:cNvSpPr>
            <a:spLocks noGrp="1"/>
          </p:cNvSpPr>
          <p:nvPr>
            <p:ph idx="1"/>
          </p:nvPr>
        </p:nvSpPr>
        <p:spPr/>
        <p:txBody>
          <a:bodyPr/>
          <a:lstStyle/>
          <a:p>
            <a:pPr marL="0" indent="0">
              <a:buNone/>
            </a:pPr>
            <a:r>
              <a:rPr lang="en-IN" sz="3200" dirty="0">
                <a:solidFill>
                  <a:srgbClr val="002060"/>
                </a:solidFill>
                <a:effectLst/>
                <a:latin typeface="Arial" panose="020B0604020202020204" pitchFamily="34" charset="0"/>
                <a:ea typeface="Times New Roman" panose="02020603050405020304" pitchFamily="18" charset="0"/>
              </a:rPr>
              <a:t>Characteristics of PHP</a:t>
            </a:r>
            <a:endParaRPr lang="en-IN" sz="3200" dirty="0">
              <a:solidFill>
                <a:srgbClr val="002060"/>
              </a:solidFill>
              <a:effectLst/>
              <a:latin typeface="Times New Roman" panose="02020603050405020304" pitchFamily="18" charset="0"/>
              <a:ea typeface="Times New Roman" panose="02020603050405020304" pitchFamily="18" charset="0"/>
            </a:endParaRPr>
          </a:p>
          <a:p>
            <a:pPr marL="30480" marR="30480" algn="just">
              <a:spcBef>
                <a:spcPts val="600"/>
              </a:spcBef>
              <a:spcAft>
                <a:spcPts val="720"/>
              </a:spcAft>
            </a:pPr>
            <a:r>
              <a:rPr lang="en-IN" sz="1800" dirty="0">
                <a:solidFill>
                  <a:srgbClr val="000000"/>
                </a:solidFill>
                <a:effectLst/>
                <a:latin typeface="Arial" panose="020B0604020202020204" pitchFamily="34" charset="0"/>
                <a:ea typeface="Times New Roman" panose="02020603050405020304" pitchFamily="18" charset="0"/>
              </a:rPr>
              <a:t>Five important characteristics make PHP's practical nature possible −</a:t>
            </a:r>
            <a:endParaRPr lang="en-IN" sz="1800" dirty="0">
              <a:effectLst/>
              <a:latin typeface="Times New Roman" panose="02020603050405020304" pitchFamily="18" charset="0"/>
              <a:ea typeface="Times New Roman" panose="02020603050405020304" pitchFamily="18" charset="0"/>
            </a:endParaRPr>
          </a:p>
          <a:p>
            <a:pPr marL="342900" lvl="0" indent="-342900">
              <a:spcAft>
                <a:spcPts val="375"/>
              </a:spcAft>
              <a:buSzPts val="1000"/>
              <a:buFont typeface="Symbol" panose="05050102010706020507" pitchFamily="18" charset="2"/>
              <a:buChar char=""/>
              <a:tabLst>
                <a:tab pos="457200" algn="l"/>
              </a:tabLst>
            </a:pPr>
            <a:r>
              <a:rPr lang="en-IN" sz="1800" dirty="0">
                <a:effectLst/>
                <a:latin typeface="Arial" panose="020B0604020202020204" pitchFamily="34" charset="0"/>
                <a:ea typeface="Times New Roman" panose="02020603050405020304" pitchFamily="18" charset="0"/>
              </a:rPr>
              <a:t>Simplicity</a:t>
            </a:r>
            <a:endParaRPr lang="en-IN" sz="1800" dirty="0">
              <a:effectLst/>
              <a:latin typeface="Times New Roman" panose="02020603050405020304" pitchFamily="18" charset="0"/>
              <a:ea typeface="Times New Roman" panose="02020603050405020304" pitchFamily="18" charset="0"/>
            </a:endParaRPr>
          </a:p>
          <a:p>
            <a:pPr marL="342900" lvl="0" indent="-342900">
              <a:spcAft>
                <a:spcPts val="375"/>
              </a:spcAft>
              <a:buSzPts val="1000"/>
              <a:buFont typeface="Symbol" panose="05050102010706020507" pitchFamily="18" charset="2"/>
              <a:buChar char=""/>
              <a:tabLst>
                <a:tab pos="457200" algn="l"/>
              </a:tabLst>
            </a:pPr>
            <a:r>
              <a:rPr lang="en-IN" sz="1800" dirty="0">
                <a:effectLst/>
                <a:latin typeface="Arial" panose="020B0604020202020204" pitchFamily="34" charset="0"/>
                <a:ea typeface="Times New Roman" panose="02020603050405020304" pitchFamily="18" charset="0"/>
              </a:rPr>
              <a:t>Efficiency</a:t>
            </a:r>
            <a:endParaRPr lang="en-IN" sz="1800" dirty="0">
              <a:effectLst/>
              <a:latin typeface="Times New Roman" panose="02020603050405020304" pitchFamily="18" charset="0"/>
              <a:ea typeface="Times New Roman" panose="02020603050405020304" pitchFamily="18" charset="0"/>
            </a:endParaRPr>
          </a:p>
          <a:p>
            <a:pPr marL="342900" lvl="0" indent="-342900">
              <a:spcAft>
                <a:spcPts val="375"/>
              </a:spcAft>
              <a:buSzPts val="1000"/>
              <a:buFont typeface="Symbol" panose="05050102010706020507" pitchFamily="18" charset="2"/>
              <a:buChar char=""/>
              <a:tabLst>
                <a:tab pos="457200" algn="l"/>
              </a:tabLst>
            </a:pPr>
            <a:r>
              <a:rPr lang="en-IN" sz="1800" dirty="0">
                <a:effectLst/>
                <a:latin typeface="Arial" panose="020B0604020202020204" pitchFamily="34" charset="0"/>
                <a:ea typeface="Times New Roman" panose="02020603050405020304" pitchFamily="18" charset="0"/>
              </a:rPr>
              <a:t>Security</a:t>
            </a:r>
            <a:endParaRPr lang="en-IN" sz="1800" dirty="0">
              <a:effectLst/>
              <a:latin typeface="Times New Roman" panose="02020603050405020304" pitchFamily="18" charset="0"/>
              <a:ea typeface="Times New Roman" panose="02020603050405020304" pitchFamily="18" charset="0"/>
            </a:endParaRPr>
          </a:p>
          <a:p>
            <a:pPr marL="342900" lvl="0" indent="-342900">
              <a:spcAft>
                <a:spcPts val="375"/>
              </a:spcAft>
              <a:buSzPts val="1000"/>
              <a:buFont typeface="Symbol" panose="05050102010706020507" pitchFamily="18" charset="2"/>
              <a:buChar char=""/>
              <a:tabLst>
                <a:tab pos="457200" algn="l"/>
              </a:tabLst>
            </a:pPr>
            <a:r>
              <a:rPr lang="en-IN" sz="1800" dirty="0">
                <a:effectLst/>
                <a:latin typeface="Arial" panose="020B0604020202020204" pitchFamily="34" charset="0"/>
                <a:ea typeface="Times New Roman" panose="02020603050405020304" pitchFamily="18" charset="0"/>
              </a:rPr>
              <a:t>Flexibility</a:t>
            </a:r>
            <a:endParaRPr lang="en-IN" sz="1800" dirty="0">
              <a:effectLst/>
              <a:latin typeface="Times New Roman" panose="02020603050405020304" pitchFamily="18" charset="0"/>
              <a:ea typeface="Times New Roman" panose="02020603050405020304" pitchFamily="18" charset="0"/>
            </a:endParaRPr>
          </a:p>
          <a:p>
            <a:pPr marL="342900" lvl="0" indent="-342900">
              <a:spcAft>
                <a:spcPts val="375"/>
              </a:spcAft>
              <a:buSzPts val="1000"/>
              <a:buFont typeface="Symbol" panose="05050102010706020507" pitchFamily="18" charset="2"/>
              <a:buChar char=""/>
              <a:tabLst>
                <a:tab pos="457200" algn="l"/>
              </a:tabLst>
            </a:pPr>
            <a:r>
              <a:rPr lang="en-IN" sz="1800" dirty="0">
                <a:effectLst/>
                <a:latin typeface="Arial" panose="020B0604020202020204" pitchFamily="34" charset="0"/>
                <a:ea typeface="Times New Roman" panose="02020603050405020304" pitchFamily="18" charset="0"/>
              </a:rPr>
              <a:t>Familiarity </a:t>
            </a:r>
            <a:endParaRPr lang="en-IN" sz="1800" dirty="0">
              <a:effectLst/>
              <a:latin typeface="Times New Roman" panose="02020603050405020304" pitchFamily="18" charset="0"/>
              <a:ea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1478848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1140</Words>
  <Application>Microsoft Office PowerPoint</Application>
  <PresentationFormat>Widescreen</PresentationFormat>
  <Paragraphs>50</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Calibri Light</vt:lpstr>
      <vt:lpstr>Segoe UI</vt:lpstr>
      <vt:lpstr>Symbol</vt:lpstr>
      <vt:lpstr>Times New Roman</vt:lpstr>
      <vt:lpstr>Office Theme</vt:lpstr>
      <vt:lpstr>      </vt:lpstr>
      <vt:lpstr>Abstract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screenshots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ANJALI RANA</dc:creator>
  <cp:lastModifiedBy>ANJALI RANA</cp:lastModifiedBy>
  <cp:revision>4</cp:revision>
  <dcterms:created xsi:type="dcterms:W3CDTF">2021-03-15T08:52:16Z</dcterms:created>
  <dcterms:modified xsi:type="dcterms:W3CDTF">2021-03-15T09:25:47Z</dcterms:modified>
</cp:coreProperties>
</file>

<file path=docProps/thumbnail.jpeg>
</file>